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8229600" cx="146304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Google Sans Medium"/>
      <p:regular r:id="rId59"/>
      <p:bold r:id="rId60"/>
      <p:italic r:id="rId61"/>
      <p:boldItalic r:id="rId62"/>
    </p:embeddedFont>
    <p:embeddedFont>
      <p:font typeface="Google Sans"/>
      <p:regular r:id="rId63"/>
      <p:bold r:id="rId64"/>
      <p:italic r:id="rId65"/>
      <p:boldItalic r:id="rId66"/>
    </p:embeddedFont>
    <p:embeddedFont>
      <p:font typeface="Source Code Pro"/>
      <p:regular r:id="rId67"/>
      <p:bold r:id="rId68"/>
    </p:embeddedFont>
    <p:embeddedFont>
      <p:font typeface="Roboto Mono"/>
      <p:regular r:id="rId69"/>
      <p:bold r:id="rId70"/>
      <p:italic r:id="rId71"/>
      <p:boldItalic r:id="rId72"/>
    </p:embeddedFont>
    <p:embeddedFont>
      <p:font typeface="Open Sans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-regular.fntdata"/><Relationship Id="rId72" Type="http://schemas.openxmlformats.org/officeDocument/2006/relationships/font" Target="fonts/RobotoMono-boldItalic.fntdata"/><Relationship Id="rId31" Type="http://schemas.openxmlformats.org/officeDocument/2006/relationships/slide" Target="slides/slide26.xml"/><Relationship Id="rId75" Type="http://schemas.openxmlformats.org/officeDocument/2006/relationships/font" Target="fonts/OpenSans-italic.fntdata"/><Relationship Id="rId30" Type="http://schemas.openxmlformats.org/officeDocument/2006/relationships/slide" Target="slides/slide25.xml"/><Relationship Id="rId74" Type="http://schemas.openxmlformats.org/officeDocument/2006/relationships/font" Target="fonts/OpenSans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font" Target="fonts/OpenSans-bold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ono-italic.fntdata"/><Relationship Id="rId70" Type="http://schemas.openxmlformats.org/officeDocument/2006/relationships/font" Target="fonts/RobotoMon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oogleSansMedium-boldItalic.fntdata"/><Relationship Id="rId61" Type="http://schemas.openxmlformats.org/officeDocument/2006/relationships/font" Target="fonts/GoogleSansMedium-italic.fntdata"/><Relationship Id="rId20" Type="http://schemas.openxmlformats.org/officeDocument/2006/relationships/slide" Target="slides/slide15.xml"/><Relationship Id="rId64" Type="http://schemas.openxmlformats.org/officeDocument/2006/relationships/font" Target="fonts/GoogleSans-bold.fntdata"/><Relationship Id="rId63" Type="http://schemas.openxmlformats.org/officeDocument/2006/relationships/font" Target="fonts/GoogleSans-regular.fntdata"/><Relationship Id="rId22" Type="http://schemas.openxmlformats.org/officeDocument/2006/relationships/slide" Target="slides/slide17.xml"/><Relationship Id="rId66" Type="http://schemas.openxmlformats.org/officeDocument/2006/relationships/font" Target="fonts/Google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GoogleSans-italic.fntdata"/><Relationship Id="rId24" Type="http://schemas.openxmlformats.org/officeDocument/2006/relationships/slide" Target="slides/slide19.xml"/><Relationship Id="rId68" Type="http://schemas.openxmlformats.org/officeDocument/2006/relationships/font" Target="fonts/SourceCodePro-bold.fntdata"/><Relationship Id="rId23" Type="http://schemas.openxmlformats.org/officeDocument/2006/relationships/slide" Target="slides/slide18.xml"/><Relationship Id="rId67" Type="http://schemas.openxmlformats.org/officeDocument/2006/relationships/font" Target="fonts/SourceCodePro-regular.fntdata"/><Relationship Id="rId60" Type="http://schemas.openxmlformats.org/officeDocument/2006/relationships/font" Target="fonts/GoogleSans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GoogleSansMedium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29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srobtweets/exploring-the-cloud-vision-api-1af9bcf080b8" TargetMode="External"/><Relationship Id="rId3" Type="http://schemas.openxmlformats.org/officeDocument/2006/relationships/hyperlink" Target="https://www.youtube.com/watch?v=ETeeSYMGZn0&amp;feature=youtu.be&amp;t=3m50s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ulltx.com/10-ways-ai-will-affect-our-lives-in-2050-according-to-leading-australian-ai-scientist/" TargetMode="External"/><Relationship Id="rId3" Type="http://schemas.openxmlformats.org/officeDocument/2006/relationships/hyperlink" Target="http://www.alphr.com/artificial-intelligence/1002792/what-is-ai-ten-things-you-need-to-know-about-the-future-of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08dddd754_34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08dddd754_34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552c30cbc_0_79:notes"/>
          <p:cNvSpPr/>
          <p:nvPr>
            <p:ph idx="2" type="sldImg"/>
          </p:nvPr>
        </p:nvSpPr>
        <p:spPr>
          <a:xfrm>
            <a:off x="38129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552c30cb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54e607521_0_1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54e607521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55548b6e7_1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55548b6e7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54e607521_0_8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54e607521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2525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&amp; has many applications in artificial intelligence research.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54e607521_0_9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54e607521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54e607521_0_9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54e607521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54e607521_0_9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54e607521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54e607521_0_9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54e607521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54e607521_0_10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54e607521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54e607521_0_10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54e607521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 of ML, hand written digit recognition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08dddd754_34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08dddd754_34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54e607521_0_10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54e607521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454e607521_0_10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454e607521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54e607521_0_1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54e607521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54e607521_0_5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454e607521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408dddd754_34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408dddd754_34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54e607521_0_6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54e607521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54e607521_0_6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54e607521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55548b6e7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455548b6e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55548b6e7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55548b6e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55548b6e7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55548b6e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54e607521_0_1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54e607521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55548b6e7_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455548b6e7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55548b6e7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55548b6e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55548b6e7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55548b6e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55548b6e7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55548b6e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455243634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45524363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552436344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455243634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552436344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455243634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552436344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55243634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552436344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455243634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4552436344_0_129:notes"/>
          <p:cNvSpPr/>
          <p:nvPr>
            <p:ph idx="2" type="sldImg"/>
          </p:nvPr>
        </p:nvSpPr>
        <p:spPr>
          <a:xfrm>
            <a:off x="38129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455243634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552436344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55243634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552436344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455243634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https://medium.com/@srobtweets/exploring-the-cloud-vision-api-1af9bcf080b8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https://www.youtube.com/watch?v=ETeeSYMGZn0&amp;feature=youtu.be&amp;t=3m50s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4552436344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455243634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4552436344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455243634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4552436344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455243634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4552436344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455243634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552436344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55243634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552c30cbc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552c30cb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https://nulltx.com/10-ways-ai-will-affect-our-lives-in-2050-according-to-leading-australian-ai-scientist/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http://www.alphr.com/artificial-intelligence/1002792/what-is-ai-ten-things-you-need-to-know-about-the-future-of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4552c30cbc_0_6:notes"/>
          <p:cNvSpPr/>
          <p:nvPr>
            <p:ph idx="2" type="sldImg"/>
          </p:nvPr>
        </p:nvSpPr>
        <p:spPr>
          <a:xfrm>
            <a:off x="381298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4552c30c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08dddd754_34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08dddd754_34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408dddd754_34_5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408dddd754_34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52436344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5243634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552436344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55243634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552436344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55243634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552c30cbc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552c30cb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Reduces Programming Time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Customize and Scale Products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Complete Seemingly ‘unprogrammable’ tasks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54e607521_0_1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54e607521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300" lIns="146300" spcFirstLastPara="1" rIns="146300" wrap="square" tIns="146300"/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300" lIns="146300" spcFirstLastPara="1" rIns="146300" wrap="square" tIns="1463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300" lIns="146300" spcFirstLastPara="1" rIns="146300" wrap="square" tIns="146300"/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300" lIns="146300" spcFirstLastPara="1" rIns="146300" wrap="square" tIns="146300"/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24840" y="2910840"/>
            <a:ext cx="13155300" cy="14937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24840" y="4462608"/>
            <a:ext cx="13155300" cy="692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737520" y="3304560"/>
            <a:ext cx="13155300" cy="16206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flipH="1" rot="10800000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755040" y="648560"/>
            <a:ext cx="13155300" cy="12282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/>
          <a:lstStyle>
            <a:lvl1pPr indent="-412750" lvl="0" marL="4572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 flipH="1" rot="10800000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755040" y="3070521"/>
            <a:ext cx="6399900" cy="433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/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7510800" y="3070521"/>
            <a:ext cx="6399900" cy="433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/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 flipH="1" rot="10800000">
            <a:off x="0" y="1050300"/>
            <a:ext cx="14630400" cy="717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105016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157200" y="26160"/>
            <a:ext cx="14122500" cy="9642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 flipH="1" rot="10800000">
            <a:off x="5242560" y="40"/>
            <a:ext cx="93879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/>
          <p:nvPr/>
        </p:nvSpPr>
        <p:spPr>
          <a:xfrm rot="-5400000">
            <a:off x="1214610" y="4027950"/>
            <a:ext cx="82296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361724" y="572480"/>
            <a:ext cx="4492800" cy="15255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61720" y="2345280"/>
            <a:ext cx="4492800" cy="5061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/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2pPr>
            <a:lvl3pPr indent="-349250" lvl="2" marL="13716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indent="-349250" lvl="3" marL="1828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4pPr>
            <a:lvl5pPr indent="-349250" lvl="4" marL="22860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5pPr>
            <a:lvl6pPr indent="-349250" lvl="5" marL="27432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6pPr>
            <a:lvl7pPr indent="-349250" lvl="6" marL="32004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7pPr>
            <a:lvl8pPr indent="-349250" lvl="7" marL="36576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8pPr>
            <a:lvl9pPr indent="-349250" lvl="8" marL="4114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784400" y="781200"/>
            <a:ext cx="99633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1"/>
          <p:cNvSpPr/>
          <p:nvPr/>
        </p:nvSpPr>
        <p:spPr>
          <a:xfrm rot="5400000">
            <a:off x="3114280" y="4028460"/>
            <a:ext cx="82287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424800" y="4447147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/>
          <a:lstStyle>
            <a:lvl1pPr indent="-412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1pPr>
            <a:lvl2pPr indent="-368300" lvl="1" marL="9144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68300" lvl="3" marL="1828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/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/>
        </p:nvSpPr>
        <p:spPr>
          <a:xfrm flipH="1" rot="10800000">
            <a:off x="0" y="-60"/>
            <a:ext cx="14630400" cy="75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/>
          <p:nvPr/>
        </p:nvSpPr>
        <p:spPr>
          <a:xfrm flipH="1" rot="10800000">
            <a:off x="0" y="7396420"/>
            <a:ext cx="14630400" cy="118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91440" y="7514920"/>
            <a:ext cx="13411200" cy="7146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 / White">
  <p:cSld name="BIG_NUMBER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idx="1" type="subTitle"/>
          </p:nvPr>
        </p:nvSpPr>
        <p:spPr>
          <a:xfrm>
            <a:off x="1363366" y="6774759"/>
            <a:ext cx="6360000" cy="40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12067706" y="393877"/>
            <a:ext cx="877800" cy="629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1322883" y="3531119"/>
            <a:ext cx="10979400" cy="10254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2" type="subTitle"/>
          </p:nvPr>
        </p:nvSpPr>
        <p:spPr>
          <a:xfrm>
            <a:off x="1363364" y="3260976"/>
            <a:ext cx="10979400" cy="495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3" type="subTitle"/>
          </p:nvPr>
        </p:nvSpPr>
        <p:spPr>
          <a:xfrm>
            <a:off x="1351520" y="6601480"/>
            <a:ext cx="6360000" cy="298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45454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300" lIns="146300" spcFirstLastPara="1" rIns="146300" wrap="square" tIns="14630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300" lIns="146300" spcFirstLastPara="1" rIns="146300" wrap="square" tIns="146300"/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300" lIns="146300" spcFirstLastPara="1" rIns="146300" wrap="square" tIns="14630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98720" y="1843960"/>
            <a:ext cx="6400200" cy="5466300"/>
          </a:xfrm>
          <a:prstGeom prst="rect">
            <a:avLst/>
          </a:prstGeom>
        </p:spPr>
        <p:txBody>
          <a:bodyPr anchorCtr="0" anchor="t" bIns="146300" lIns="146300" spcFirstLastPara="1" rIns="146300" wrap="square" tIns="146300"/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7731840" y="1843960"/>
            <a:ext cx="6400200" cy="5466300"/>
          </a:xfrm>
          <a:prstGeom prst="rect">
            <a:avLst/>
          </a:prstGeom>
        </p:spPr>
        <p:txBody>
          <a:bodyPr anchorCtr="0" anchor="t" bIns="146300" lIns="146300" spcFirstLastPara="1" rIns="146300" wrap="square" tIns="146300"/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300" lIns="146300" spcFirstLastPara="1" rIns="146300" wrap="square" tIns="14630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300" lIns="146300" spcFirstLastPara="1" rIns="146300" wrap="square" tIns="146300"/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300" lIns="146300" spcFirstLastPara="1" rIns="146300" wrap="square" tIns="1463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/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300" lIns="146300" spcFirstLastPara="1" rIns="146300" wrap="square" tIns="146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300" lIns="146300" spcFirstLastPara="1" rIns="146300" wrap="square" tIns="146300"/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300" lIns="146300" spcFirstLastPara="1" rIns="146300" wrap="square" tIns="1463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/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46300" spcFirstLastPara="1" rIns="146300" wrap="square" tIns="1463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300" lIns="146300" spcFirstLastPara="1" rIns="146300" wrap="square" tIns="146300"/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300" lIns="146300" spcFirstLastPara="1" rIns="146300" wrap="square" tIns="14630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EA433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/>
          <a:lstStyle>
            <a:lvl1pPr indent="-412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"/>
              <a:buChar char="●"/>
              <a:defRPr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68300" lvl="1" marL="9144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hyperlink" Target="https://sliceofml.withgoogle.com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3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3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loud.google.com/vision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3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cloud.google.com/natural-language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cloud.google.com/speech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4.jpg"/><Relationship Id="rId7" Type="http://schemas.openxmlformats.org/officeDocument/2006/relationships/image" Target="../media/image35.png"/><Relationship Id="rId8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" y="13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/>
        </p:nvSpPr>
        <p:spPr>
          <a:xfrm>
            <a:off x="2716825" y="6600350"/>
            <a:ext cx="69900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Charmi Chokshi, Ahmedabad University</a:t>
            </a:r>
            <a:endParaRPr sz="240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@charmichokshi</a:t>
            </a:r>
            <a:endParaRPr sz="24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14" name="Google Shape;114;p25"/>
          <p:cNvGrpSpPr/>
          <p:nvPr/>
        </p:nvGrpSpPr>
        <p:grpSpPr>
          <a:xfrm>
            <a:off x="686381" y="563900"/>
            <a:ext cx="5867819" cy="1536550"/>
            <a:chOff x="386281" y="563900"/>
            <a:chExt cx="5867819" cy="1536550"/>
          </a:xfrm>
        </p:grpSpPr>
        <p:pic>
          <p:nvPicPr>
            <p:cNvPr id="115" name="Google Shape;11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5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17" name="Google Shape;11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25"/>
          <p:cNvSpPr txBox="1"/>
          <p:nvPr/>
        </p:nvSpPr>
        <p:spPr>
          <a:xfrm>
            <a:off x="847125" y="3095200"/>
            <a:ext cx="61458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sz="5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Past, Present, and Future of AI</a:t>
            </a:r>
            <a:endParaRPr i="1" sz="3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124" y="6252650"/>
            <a:ext cx="1594425" cy="156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574" y="260287"/>
            <a:ext cx="10777248" cy="77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AI vs ML vs DL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5"/>
          <p:cNvSpPr txBox="1"/>
          <p:nvPr>
            <p:ph idx="4294967295" type="title"/>
          </p:nvPr>
        </p:nvSpPr>
        <p:spPr>
          <a:xfrm>
            <a:off x="267359" y="835799"/>
            <a:ext cx="105825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-10160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Roboto"/>
              <a:buNone/>
            </a:pPr>
            <a:r>
              <a:rPr lang="en"/>
              <a:t>AI vs ML vs DL</a:t>
            </a:r>
            <a:endParaRPr/>
          </a:p>
        </p:txBody>
      </p:sp>
      <p:sp>
        <p:nvSpPr>
          <p:cNvPr id="268" name="Google Shape;268;p35"/>
          <p:cNvSpPr/>
          <p:nvPr/>
        </p:nvSpPr>
        <p:spPr>
          <a:xfrm>
            <a:off x="2432648" y="1389975"/>
            <a:ext cx="9919200" cy="6498000"/>
          </a:xfrm>
          <a:prstGeom prst="ellipse">
            <a:avLst/>
          </a:prstGeom>
          <a:solidFill>
            <a:srgbClr val="4285F4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5"/>
          <p:cNvSpPr/>
          <p:nvPr/>
        </p:nvSpPr>
        <p:spPr>
          <a:xfrm>
            <a:off x="5237843" y="1833399"/>
            <a:ext cx="6953100" cy="5132700"/>
          </a:xfrm>
          <a:prstGeom prst="ellipse">
            <a:avLst/>
          </a:prstGeom>
          <a:solidFill>
            <a:srgbClr val="DB4437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8773075" y="2733600"/>
            <a:ext cx="3288900" cy="2377200"/>
          </a:xfrm>
          <a:prstGeom prst="ellipse">
            <a:avLst/>
          </a:prstGeom>
          <a:solidFill>
            <a:srgbClr val="0F9D58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2924250" y="3684125"/>
            <a:ext cx="23136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Artificial Intelligence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35"/>
          <p:cNvSpPr/>
          <p:nvPr/>
        </p:nvSpPr>
        <p:spPr>
          <a:xfrm>
            <a:off x="8821975" y="3684113"/>
            <a:ext cx="31911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Deep </a:t>
            </a:r>
            <a:endParaRPr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Learning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5641725" y="3464225"/>
            <a:ext cx="39213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Machine </a:t>
            </a:r>
            <a:endParaRPr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Learning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74" name="Google Shape;274;p35"/>
          <p:cNvCxnSpPr/>
          <p:nvPr/>
        </p:nvCxnSpPr>
        <p:spPr>
          <a:xfrm rot="10800000">
            <a:off x="2617806" y="4627923"/>
            <a:ext cx="33600" cy="1717800"/>
          </a:xfrm>
          <a:prstGeom prst="straightConnector1">
            <a:avLst/>
          </a:prstGeom>
          <a:noFill/>
          <a:ln cap="flat" cmpd="sng" w="50800">
            <a:solidFill>
              <a:srgbClr val="656565"/>
            </a:solidFill>
            <a:prstDash val="dot"/>
            <a:round/>
            <a:headEnd len="sm" w="sm" type="none"/>
            <a:tailEnd len="sm" w="sm" type="oval"/>
          </a:ln>
        </p:spPr>
      </p:cxnSp>
      <p:sp>
        <p:nvSpPr>
          <p:cNvPr id="275" name="Google Shape;275;p35"/>
          <p:cNvSpPr/>
          <p:nvPr/>
        </p:nvSpPr>
        <p:spPr>
          <a:xfrm>
            <a:off x="267353" y="6599075"/>
            <a:ext cx="3288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1150" lIns="61150" spcFirstLastPara="1" rIns="61150" wrap="square" tIns="6115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Font typeface="Roboto"/>
              <a:buNone/>
            </a:pPr>
            <a:r>
              <a:rPr lang="en" sz="2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Any Technique that enables computers to mimic human intelligence &amp; behaviour</a:t>
            </a:r>
            <a:endParaRPr sz="2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76" name="Google Shape;276;p35"/>
          <p:cNvCxnSpPr/>
          <p:nvPr/>
        </p:nvCxnSpPr>
        <p:spPr>
          <a:xfrm rot="10800000">
            <a:off x="8620728" y="6686525"/>
            <a:ext cx="2418600" cy="269400"/>
          </a:xfrm>
          <a:prstGeom prst="straightConnector1">
            <a:avLst/>
          </a:prstGeom>
          <a:noFill/>
          <a:ln cap="flat" cmpd="sng" w="50800">
            <a:solidFill>
              <a:srgbClr val="656565"/>
            </a:solidFill>
            <a:prstDash val="dot"/>
            <a:round/>
            <a:headEnd len="sm" w="sm" type="none"/>
            <a:tailEnd len="sm" w="sm" type="oval"/>
          </a:ln>
        </p:spPr>
      </p:cxnSp>
      <p:sp>
        <p:nvSpPr>
          <p:cNvPr id="277" name="Google Shape;277;p35"/>
          <p:cNvSpPr/>
          <p:nvPr/>
        </p:nvSpPr>
        <p:spPr>
          <a:xfrm>
            <a:off x="11075503" y="1237575"/>
            <a:ext cx="3288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1150" lIns="61150" spcFirstLastPara="1" rIns="61150" wrap="square" tIns="6115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Font typeface="Roboto"/>
              <a:buNone/>
            </a:pPr>
            <a:r>
              <a:rPr lang="en" sz="2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 subset of ML exposing multilayered neural networks to vast amount of data</a:t>
            </a:r>
            <a:endParaRPr sz="2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78" name="Google Shape;278;p35"/>
          <p:cNvCxnSpPr/>
          <p:nvPr/>
        </p:nvCxnSpPr>
        <p:spPr>
          <a:xfrm>
            <a:off x="11766700" y="2554000"/>
            <a:ext cx="8400" cy="1190400"/>
          </a:xfrm>
          <a:prstGeom prst="straightConnector1">
            <a:avLst/>
          </a:prstGeom>
          <a:noFill/>
          <a:ln cap="flat" cmpd="sng" w="50800">
            <a:solidFill>
              <a:srgbClr val="656565"/>
            </a:solidFill>
            <a:prstDash val="dot"/>
            <a:round/>
            <a:headEnd len="sm" w="sm" type="none"/>
            <a:tailEnd len="sm" w="sm" type="oval"/>
          </a:ln>
        </p:spPr>
      </p:cxnSp>
      <p:sp>
        <p:nvSpPr>
          <p:cNvPr id="279" name="Google Shape;279;p35"/>
          <p:cNvSpPr/>
          <p:nvPr/>
        </p:nvSpPr>
        <p:spPr>
          <a:xfrm>
            <a:off x="11191728" y="6686675"/>
            <a:ext cx="32889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1150" lIns="61150" spcFirstLastPara="1" rIns="61150" wrap="square" tIns="6115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Font typeface="Roboto"/>
              <a:buNone/>
            </a:pPr>
            <a:r>
              <a:rPr lang="en" sz="2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 subset of AI that includes statistical techniques to solve the tasks using experience</a:t>
            </a:r>
            <a:endParaRPr sz="2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/>
        </p:nvSpPr>
        <p:spPr>
          <a:xfrm>
            <a:off x="707125" y="3269950"/>
            <a:ext cx="72435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Let’s travel back in time...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b="0" l="0" r="53375" t="0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1943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267200" y="3245300"/>
            <a:ext cx="9760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2525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Logical Calculus of the Ideas Immanent in Nervous Activity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2525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Warren S. McCulloch and Walter H. Pitts published ground- breaking paper. It quickly became the foundational work in the study of artificial neural networks.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95" name="Google Shape;295;p37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296" name="Google Shape;296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7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98" name="Google Shape;29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37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37"/>
          <p:cNvCxnSpPr>
            <a:stCxn id="300" idx="6"/>
          </p:cNvCxnSpPr>
          <p:nvPr/>
        </p:nvCxnSpPr>
        <p:spPr>
          <a:xfrm>
            <a:off x="1429981" y="499929"/>
            <a:ext cx="2675700" cy="2281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F9D5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7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0F9D5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8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318" name="Google Shape;31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38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20" name="Google Shape;32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38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8"/>
          <p:cNvCxnSpPr>
            <a:stCxn id="323" idx="6"/>
          </p:cNvCxnSpPr>
          <p:nvPr/>
        </p:nvCxnSpPr>
        <p:spPr>
          <a:xfrm>
            <a:off x="1429983" y="1234179"/>
            <a:ext cx="2675700" cy="1547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38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F4B4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8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1950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Turing Test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Computer scientist Alan Turing proposes a test for machine intelligence. If a machine can trick humans into thinking it is human, then it has intelligence.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8" name="Google Shape;3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350" y="1674088"/>
            <a:ext cx="3648089" cy="2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1956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A.I. Born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Term ‘Artificial Intelligence’ is coined by computer scientist, 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John McCarthy to describe “the science and engineering of making intelligent machines.” 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After that in 1958, Rosenblatt proposed a simple neuron that is used to classify its input onto 1 or 2 categories.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39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347" name="Google Shape;34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39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49" name="Google Shape;34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39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39"/>
          <p:cNvCxnSpPr>
            <a:stCxn id="353" idx="6"/>
          </p:cNvCxnSpPr>
          <p:nvPr/>
        </p:nvCxnSpPr>
        <p:spPr>
          <a:xfrm>
            <a:off x="1429980" y="1968427"/>
            <a:ext cx="2675700" cy="813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39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EA433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9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1962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9" name="Google Shape;369;p40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Unimation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First industrial robot company, Unimation founded. The robot goes to work at GM replacing humans on the assembly line. 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71" name="Google Shape;371;p40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372" name="Google Shape;37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40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74" name="Google Shape;374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40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1003680" y="18311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1003666" y="25654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40"/>
          <p:cNvCxnSpPr>
            <a:stCxn id="379" idx="6"/>
            <a:endCxn id="381" idx="5"/>
          </p:cNvCxnSpPr>
          <p:nvPr/>
        </p:nvCxnSpPr>
        <p:spPr>
          <a:xfrm flipH="1" rot="10800000">
            <a:off x="1429966" y="2758770"/>
            <a:ext cx="2610300" cy="20100"/>
          </a:xfrm>
          <a:prstGeom prst="bentConnector4">
            <a:avLst>
              <a:gd fmla="val 49991" name="adj1"/>
              <a:gd fmla="val 8432" name="adj2"/>
            </a:avLst>
          </a:prstGeom>
          <a:noFill/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0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1003681" y="32996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0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0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5">
            <a:alphaModFix/>
          </a:blip>
          <a:srcRect b="2400" l="0" r="0" t="0"/>
          <a:stretch/>
        </p:blipFill>
        <p:spPr>
          <a:xfrm>
            <a:off x="6000750" y="2025400"/>
            <a:ext cx="2628900" cy="17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1964-66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Eliza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It is an early natural language processing interactive computer program that carries a dialogue in English on any topic. Pionarring chatbot developed by Joseph Weizenbaum at MIT holds conversations with humans. 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7" name="Google Shape;397;p41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398" name="Google Shape;398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41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00" name="Google Shape;400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41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1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1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1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p41"/>
          <p:cNvCxnSpPr>
            <a:stCxn id="407" idx="6"/>
          </p:cNvCxnSpPr>
          <p:nvPr/>
        </p:nvCxnSpPr>
        <p:spPr>
          <a:xfrm flipH="1" rot="10800000">
            <a:off x="1429981" y="2781729"/>
            <a:ext cx="2675700" cy="655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F9D5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41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0F9D5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1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1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1974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Backpropagation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42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Paul J. Werbos,  a scientist best known for his Harvard University Ph.D. thesis, which first described the process of training artificial neural networks through backpropagation of errors.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22" name="Google Shape;422;p42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423" name="Google Shape;42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2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25" name="Google Shape;425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6" name="Google Shape;426;p42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p42"/>
          <p:cNvCxnSpPr>
            <a:stCxn id="432" idx="6"/>
          </p:cNvCxnSpPr>
          <p:nvPr/>
        </p:nvCxnSpPr>
        <p:spPr>
          <a:xfrm flipH="1" rot="10800000">
            <a:off x="1429983" y="2781879"/>
            <a:ext cx="2675700" cy="1389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2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F4B4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2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2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2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2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3950" y="1728400"/>
            <a:ext cx="3757675" cy="22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1997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6" name="Google Shape;446;p43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Deep Blue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7" name="Google Shape;447;p43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 chess playing computer from IBM defeats world chess champion Garry Kasparov.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Several Machine Learning algorithms namely, Decision Tree, Random Forest, Support Vector Machine, RNN, LSTM have been introduced in late 20</a:t>
            </a:r>
            <a:r>
              <a:rPr baseline="30000"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 century. 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Gradient based technique applied to Document Recognition by Yann LeCun, Lion Bottuo, Yoshua Bengio, and Patrick Haffner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48" name="Google Shape;448;p43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449" name="Google Shape;44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43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51" name="Google Shape;451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43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7" name="Google Shape;457;p43"/>
          <p:cNvCxnSpPr>
            <a:stCxn id="458" idx="6"/>
          </p:cNvCxnSpPr>
          <p:nvPr/>
        </p:nvCxnSpPr>
        <p:spPr>
          <a:xfrm flipH="1" rot="10800000">
            <a:off x="1429980" y="2782027"/>
            <a:ext cx="2675700" cy="2123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43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EA433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/>
          <p:nvPr/>
        </p:nvSpPr>
        <p:spPr>
          <a:xfrm>
            <a:off x="3932850" y="2136125"/>
            <a:ext cx="70695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“AI is one of the most important things humanity is working on. It is more profound than, I dunno, electricity or fire”</a:t>
            </a:r>
            <a:endParaRPr sz="3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" name="Google Shape;126;p26"/>
          <p:cNvSpPr txBox="1"/>
          <p:nvPr/>
        </p:nvSpPr>
        <p:spPr>
          <a:xfrm>
            <a:off x="3932850" y="4771775"/>
            <a:ext cx="5256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ogle Sans"/>
              <a:buChar char="-"/>
            </a:pPr>
            <a:r>
              <a:rPr b="1" lang="en" sz="2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Sundar Pichai</a:t>
            </a:r>
            <a:endParaRPr b="1" sz="2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2011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Siri, Watson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Apple integrates Siri, an intelligent virtual assistant with a voice interface, into the iphone 4S.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IBM’s question answering computer Watson wins first place on popular $1M prize television quiz show Jeopardy.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73" name="Google Shape;473;p44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474" name="Google Shape;47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44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76" name="Google Shape;476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44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4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4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4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44"/>
          <p:cNvCxnSpPr>
            <a:stCxn id="483" idx="6"/>
            <a:endCxn id="484" idx="5"/>
          </p:cNvCxnSpPr>
          <p:nvPr/>
        </p:nvCxnSpPr>
        <p:spPr>
          <a:xfrm flipH="1" rot="10800000">
            <a:off x="1429966" y="2758770"/>
            <a:ext cx="2610300" cy="2880900"/>
          </a:xfrm>
          <a:prstGeom prst="bentConnector4">
            <a:avLst>
              <a:gd fmla="val 51371" name="adj1"/>
              <a:gd fmla="val 99579" name="adj2"/>
            </a:avLst>
          </a:prstGeom>
          <a:noFill/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44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4285F4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4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4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4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4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4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4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4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Eugene, Alexa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Eugene Goostman, a chatbot passes the Turing Test with a third of judges believing Eugene a human.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Amazon launches Alexa,  an intelligent virtual assistant with a voice interface that completes shopping.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Proposal of a new framework, Generative Adversarial Networks by Ian Goodfellow &amp; team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98" name="Google Shape;498;p45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499" name="Google Shape;499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45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01" name="Google Shape;501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2" name="Google Shape;502;p45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5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5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5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5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p45"/>
          <p:cNvCxnSpPr>
            <a:stCxn id="508" idx="6"/>
            <a:endCxn id="509" idx="5"/>
          </p:cNvCxnSpPr>
          <p:nvPr/>
        </p:nvCxnSpPr>
        <p:spPr>
          <a:xfrm flipH="1" rot="10800000">
            <a:off x="1429981" y="2758929"/>
            <a:ext cx="2610300" cy="3615000"/>
          </a:xfrm>
          <a:prstGeom prst="bentConnector4">
            <a:avLst>
              <a:gd fmla="val 51370" name="adj1"/>
              <a:gd fmla="val 100818" name="adj2"/>
            </a:avLst>
          </a:prstGeom>
          <a:noFill/>
          <a:ln cap="flat" cmpd="sng" w="38100">
            <a:solidFill>
              <a:srgbClr val="0F9D5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45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0F9D5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5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5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5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5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5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1" name="Google Shape;521;p46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AlphaGo, Google Lens, Actions on Google...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2" name="Google Shape;522;p46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Google’s AI based AlphaGo beats world champion Ke Jie in the complex board game of Go, notable for its vast number (2</a:t>
            </a:r>
            <a:r>
              <a:rPr baseline="30000"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170</a:t>
            </a: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) of possible positions.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become the new oil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 Lens which can understand what you are looking at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Cloud ML, a suite of ML products that enables developers with limited machine learning expertise to train high-quality models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Actions of Google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Launch of Gmail’s auto-reply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23" name="Google Shape;523;p46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524" name="Google Shape;524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46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26" name="Google Shape;526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7" name="Google Shape;527;p46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6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6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6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6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46"/>
          <p:cNvCxnSpPr>
            <a:stCxn id="533" idx="6"/>
            <a:endCxn id="534" idx="5"/>
          </p:cNvCxnSpPr>
          <p:nvPr/>
        </p:nvCxnSpPr>
        <p:spPr>
          <a:xfrm flipH="1" rot="10800000">
            <a:off x="1429983" y="2758779"/>
            <a:ext cx="2610300" cy="4349400"/>
          </a:xfrm>
          <a:prstGeom prst="bentConnector4">
            <a:avLst>
              <a:gd fmla="val 50840" name="adj1"/>
              <a:gd fmla="val 100358" name="adj2"/>
            </a:avLst>
          </a:prstGeom>
          <a:noFill/>
          <a:ln cap="flat" cmpd="sng" w="38100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46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F4B4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6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6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6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6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7"/>
          <p:cNvSpPr txBox="1"/>
          <p:nvPr/>
        </p:nvSpPr>
        <p:spPr>
          <a:xfrm>
            <a:off x="707125" y="3269950"/>
            <a:ext cx="72435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Under the hood: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ML with Pizza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46" name="Google Shape;546;p47"/>
          <p:cNvPicPr preferRelativeResize="0"/>
          <p:nvPr/>
        </p:nvPicPr>
        <p:blipFill rotWithShape="1">
          <a:blip r:embed="rId3">
            <a:alphaModFix/>
          </a:blip>
          <a:srcRect b="0" l="0" r="53375" t="0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7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48" name="Google Shape;548;p47"/>
          <p:cNvPicPr preferRelativeResize="0"/>
          <p:nvPr/>
        </p:nvPicPr>
        <p:blipFill rotWithShape="1">
          <a:blip r:embed="rId4">
            <a:alphaModFix/>
          </a:blip>
          <a:srcRect b="28180" l="0" r="0" t="-28180"/>
          <a:stretch/>
        </p:blipFill>
        <p:spPr>
          <a:xfrm>
            <a:off x="0" y="13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8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Learning Objective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5" name="Google Shape;555;p48"/>
          <p:cNvSpPr txBox="1"/>
          <p:nvPr/>
        </p:nvSpPr>
        <p:spPr>
          <a:xfrm>
            <a:off x="1371610" y="31691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6" name="Google Shape;556;p48"/>
          <p:cNvSpPr txBox="1"/>
          <p:nvPr/>
        </p:nvSpPr>
        <p:spPr>
          <a:xfrm>
            <a:off x="1371600" y="3283950"/>
            <a:ext cx="7619100" cy="19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By the end of the session, you will have run a machine learning experiment to classify foods as </a:t>
            </a:r>
            <a:r>
              <a:rPr b="1" lang="en" sz="2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r>
              <a:rPr lang="en" sz="2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 or </a:t>
            </a:r>
            <a:r>
              <a:rPr b="1" lang="en" sz="2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not pizza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57" name="Google Shape;557;p48"/>
          <p:cNvGrpSpPr/>
          <p:nvPr/>
        </p:nvGrpSpPr>
        <p:grpSpPr>
          <a:xfrm>
            <a:off x="11659923" y="5560344"/>
            <a:ext cx="5671833" cy="1485229"/>
            <a:chOff x="386281" y="563900"/>
            <a:chExt cx="5867819" cy="1536550"/>
          </a:xfrm>
        </p:grpSpPr>
        <p:pic>
          <p:nvPicPr>
            <p:cNvPr id="558" name="Google Shape;55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p48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60" name="Google Shape;560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" name="Google Shape;561;p48"/>
          <p:cNvGrpSpPr/>
          <p:nvPr/>
        </p:nvGrpSpPr>
        <p:grpSpPr>
          <a:xfrm>
            <a:off x="2597450" y="4752055"/>
            <a:ext cx="1242000" cy="2585270"/>
            <a:chOff x="1697950" y="2257730"/>
            <a:chExt cx="1242000" cy="2585270"/>
          </a:xfrm>
        </p:grpSpPr>
        <p:pic>
          <p:nvPicPr>
            <p:cNvPr id="562" name="Google Shape;562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62373" y="2257730"/>
              <a:ext cx="1113151" cy="2033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Google Shape;563;p48"/>
            <p:cNvSpPr txBox="1"/>
            <p:nvPr/>
          </p:nvSpPr>
          <p:spPr>
            <a:xfrm>
              <a:off x="1697950" y="4462600"/>
              <a:ext cx="1242000" cy="3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Not-Pizza</a:t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4" name="Google Shape;564;p48"/>
          <p:cNvGrpSpPr/>
          <p:nvPr/>
        </p:nvGrpSpPr>
        <p:grpSpPr>
          <a:xfrm>
            <a:off x="5404301" y="4752050"/>
            <a:ext cx="1600847" cy="2585275"/>
            <a:chOff x="5343001" y="2257725"/>
            <a:chExt cx="1600847" cy="2585275"/>
          </a:xfrm>
        </p:grpSpPr>
        <p:pic>
          <p:nvPicPr>
            <p:cNvPr id="565" name="Google Shape;565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43001" y="2257725"/>
              <a:ext cx="1600847" cy="2033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p48"/>
            <p:cNvSpPr txBox="1"/>
            <p:nvPr/>
          </p:nvSpPr>
          <p:spPr>
            <a:xfrm>
              <a:off x="5594450" y="4462600"/>
              <a:ext cx="1140900" cy="3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Pizza</a:t>
              </a:r>
              <a:endPara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9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Pair Work: Run an ML Experiment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3" name="Google Shape;573;p49"/>
          <p:cNvSpPr txBox="1"/>
          <p:nvPr/>
        </p:nvSpPr>
        <p:spPr>
          <a:xfrm>
            <a:off x="1371610" y="31691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4" name="Google Shape;574;p49"/>
          <p:cNvSpPr txBox="1"/>
          <p:nvPr/>
        </p:nvSpPr>
        <p:spPr>
          <a:xfrm>
            <a:off x="1371600" y="3283950"/>
            <a:ext cx="7619100" cy="19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Google Sans"/>
              <a:buAutoNum type="arabicPeriod"/>
            </a:pPr>
            <a:r>
              <a:rPr lang="en" sz="2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Find a partner</a:t>
            </a:r>
            <a:br>
              <a:rPr lang="en" sz="2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2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Google Sans"/>
              <a:buAutoNum type="arabicPeriod"/>
            </a:pPr>
            <a:r>
              <a:rPr lang="en" sz="2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Go to </a:t>
            </a:r>
            <a:r>
              <a:rPr lang="en" sz="2400" u="sng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https://sliceofml.withgoogle.com/</a:t>
            </a:r>
            <a:br>
              <a:rPr lang="en" sz="2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2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Google Sans"/>
              <a:buAutoNum type="arabicPeriod"/>
            </a:pPr>
            <a:r>
              <a:rPr lang="en" sz="24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Click "Let’s do this”</a:t>
            </a:r>
            <a:endParaRPr sz="2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75" name="Google Shape;575;p49"/>
          <p:cNvGrpSpPr/>
          <p:nvPr/>
        </p:nvGrpSpPr>
        <p:grpSpPr>
          <a:xfrm>
            <a:off x="11659923" y="5560344"/>
            <a:ext cx="5671833" cy="1485229"/>
            <a:chOff x="386281" y="563900"/>
            <a:chExt cx="5867819" cy="1536550"/>
          </a:xfrm>
        </p:grpSpPr>
        <p:pic>
          <p:nvPicPr>
            <p:cNvPr id="576" name="Google Shape;576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49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78" name="Google Shape;578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50"/>
          <p:cNvGrpSpPr/>
          <p:nvPr/>
        </p:nvGrpSpPr>
        <p:grpSpPr>
          <a:xfrm>
            <a:off x="914405" y="3572656"/>
            <a:ext cx="1967688" cy="1064526"/>
            <a:chOff x="0" y="0"/>
            <a:chExt cx="4221600" cy="2283900"/>
          </a:xfrm>
        </p:grpSpPr>
        <p:sp>
          <p:nvSpPr>
            <p:cNvPr id="584" name="Google Shape;584;p50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fmla="val 1947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Set Goal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6" name="Google Shape;586;p50"/>
          <p:cNvGrpSpPr/>
          <p:nvPr/>
        </p:nvGrpSpPr>
        <p:grpSpPr>
          <a:xfrm>
            <a:off x="3538439" y="3582532"/>
            <a:ext cx="1967688" cy="1064526"/>
            <a:chOff x="0" y="0"/>
            <a:chExt cx="4221600" cy="2283900"/>
          </a:xfrm>
        </p:grpSpPr>
        <p:sp>
          <p:nvSpPr>
            <p:cNvPr id="587" name="Google Shape;587;p50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fmla="val 1947" name="adj"/>
              </a:avLst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Split Data</a:t>
              </a:r>
              <a:endParaRPr sz="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9" name="Google Shape;589;p50"/>
          <p:cNvGrpSpPr/>
          <p:nvPr/>
        </p:nvGrpSpPr>
        <p:grpSpPr>
          <a:xfrm>
            <a:off x="6324518" y="3582519"/>
            <a:ext cx="1967688" cy="1064526"/>
            <a:chOff x="0" y="0"/>
            <a:chExt cx="4221600" cy="2283900"/>
          </a:xfrm>
        </p:grpSpPr>
        <p:sp>
          <p:nvSpPr>
            <p:cNvPr id="590" name="Google Shape;590;p50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fmla="val 194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800" u="none" cap="none" strike="noStrike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 Model</a:t>
              </a:r>
              <a:endParaRPr sz="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92" name="Google Shape;592;p50"/>
          <p:cNvSpPr/>
          <p:nvPr/>
        </p:nvSpPr>
        <p:spPr>
          <a:xfrm>
            <a:off x="11847133" y="3259152"/>
            <a:ext cx="1690770" cy="1691508"/>
          </a:xfrm>
          <a:custGeom>
            <a:rect b="b" l="l" r="r" t="t"/>
            <a:pathLst>
              <a:path extrusionOk="0" h="19679" w="19679">
                <a:moveTo>
                  <a:pt x="16797" y="2881"/>
                </a:moveTo>
                <a:cubicBezTo>
                  <a:pt x="20640" y="6724"/>
                  <a:pt x="20640" y="12953"/>
                  <a:pt x="16797" y="16796"/>
                </a:cubicBezTo>
                <a:cubicBezTo>
                  <a:pt x="12954" y="20639"/>
                  <a:pt x="6725" y="20639"/>
                  <a:pt x="2882" y="16796"/>
                </a:cubicBezTo>
                <a:cubicBezTo>
                  <a:pt x="-960" y="12953"/>
                  <a:pt x="-960" y="6724"/>
                  <a:pt x="2882" y="2881"/>
                </a:cubicBezTo>
                <a:cubicBezTo>
                  <a:pt x="6725" y="-961"/>
                  <a:pt x="12954" y="-961"/>
                  <a:pt x="16797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800" u="none" cap="none" strike="noStrike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3" name="Google Shape;593;p50"/>
          <p:cNvSpPr/>
          <p:nvPr/>
        </p:nvSpPr>
        <p:spPr>
          <a:xfrm>
            <a:off x="11754034" y="3830515"/>
            <a:ext cx="18558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41125" spcFirstLastPara="1" rIns="41125" wrap="square" tIns="41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Results</a:t>
            </a:r>
            <a:endParaRPr sz="3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Run an ML Experiment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5" name="Google Shape;595;p50"/>
          <p:cNvSpPr txBox="1"/>
          <p:nvPr/>
        </p:nvSpPr>
        <p:spPr>
          <a:xfrm>
            <a:off x="914410" y="13389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Steps to follow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96" name="Google Shape;596;p50"/>
          <p:cNvCxnSpPr/>
          <p:nvPr/>
        </p:nvCxnSpPr>
        <p:spPr>
          <a:xfrm>
            <a:off x="2924409" y="4110302"/>
            <a:ext cx="543900" cy="4500"/>
          </a:xfrm>
          <a:prstGeom prst="straightConnector1">
            <a:avLst/>
          </a:prstGeom>
          <a:noFill/>
          <a:ln cap="flat" cmpd="sng" w="38100">
            <a:solidFill>
              <a:srgbClr val="747474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97" name="Google Shape;597;p50"/>
          <p:cNvGrpSpPr/>
          <p:nvPr/>
        </p:nvGrpSpPr>
        <p:grpSpPr>
          <a:xfrm>
            <a:off x="9115467" y="3582531"/>
            <a:ext cx="1967688" cy="1064526"/>
            <a:chOff x="0" y="0"/>
            <a:chExt cx="4221600" cy="2283900"/>
          </a:xfrm>
        </p:grpSpPr>
        <p:sp>
          <p:nvSpPr>
            <p:cNvPr id="598" name="Google Shape;598;p50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fmla="val 1947" name="adj"/>
              </a:avLst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152400" lIns="152400" spcFirstLastPara="1" rIns="152400" wrap="square" tIns="152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Test Model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600" name="Google Shape;600;p50"/>
          <p:cNvCxnSpPr/>
          <p:nvPr/>
        </p:nvCxnSpPr>
        <p:spPr>
          <a:xfrm>
            <a:off x="5643384" y="4112552"/>
            <a:ext cx="543900" cy="4500"/>
          </a:xfrm>
          <a:prstGeom prst="straightConnector1">
            <a:avLst/>
          </a:prstGeom>
          <a:noFill/>
          <a:ln cap="flat" cmpd="sng" w="38100">
            <a:solidFill>
              <a:srgbClr val="74747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50"/>
          <p:cNvCxnSpPr/>
          <p:nvPr/>
        </p:nvCxnSpPr>
        <p:spPr>
          <a:xfrm>
            <a:off x="8431897" y="4054477"/>
            <a:ext cx="543900" cy="4500"/>
          </a:xfrm>
          <a:prstGeom prst="straightConnector1">
            <a:avLst/>
          </a:prstGeom>
          <a:noFill/>
          <a:ln cap="flat" cmpd="sng" w="38100">
            <a:solidFill>
              <a:srgbClr val="74747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50"/>
          <p:cNvCxnSpPr/>
          <p:nvPr/>
        </p:nvCxnSpPr>
        <p:spPr>
          <a:xfrm>
            <a:off x="11222847" y="4102652"/>
            <a:ext cx="543900" cy="4500"/>
          </a:xfrm>
          <a:prstGeom prst="straightConnector1">
            <a:avLst/>
          </a:prstGeom>
          <a:noFill/>
          <a:ln cap="flat" cmpd="sng" w="38100">
            <a:solidFill>
              <a:srgbClr val="747474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03" name="Google Shape;603;p50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04" name="Google Shape;604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50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06" name="Google Shape;60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1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Set an Accuracy Goal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12" name="Google Shape;612;p51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13" name="Google Shape;613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51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15" name="Google Shape;615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6" name="Google Shape;61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1348" y="1619850"/>
            <a:ext cx="9844423" cy="58387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2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Divide data into train and test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22" name="Google Shape;622;p52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23" name="Google Shape;623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52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25" name="Google Shape;62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6" name="Google Shape;626;p52"/>
          <p:cNvPicPr preferRelativeResize="0"/>
          <p:nvPr/>
        </p:nvPicPr>
        <p:blipFill rotWithShape="1">
          <a:blip r:embed="rId5">
            <a:alphaModFix/>
          </a:blip>
          <a:srcRect b="0" l="0" r="0" t="40596"/>
          <a:stretch/>
        </p:blipFill>
        <p:spPr>
          <a:xfrm>
            <a:off x="1103256" y="2427537"/>
            <a:ext cx="12423900" cy="35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3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does the Decision Tree work?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32" name="Google Shape;632;p53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33" name="Google Shape;633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53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35" name="Google Shape;635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6" name="Google Shape;63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7860" y="1403275"/>
            <a:ext cx="8594676" cy="60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Session Outline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7"/>
          <p:cNvSpPr txBox="1"/>
          <p:nvPr/>
        </p:nvSpPr>
        <p:spPr>
          <a:xfrm>
            <a:off x="838210" y="2131184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3" name="Google Shape;133;p27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134" name="Google Shape;13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7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7"/>
          <p:cNvSpPr/>
          <p:nvPr/>
        </p:nvSpPr>
        <p:spPr>
          <a:xfrm>
            <a:off x="4665000" y="2042400"/>
            <a:ext cx="2808300" cy="424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8003475" y="2042400"/>
            <a:ext cx="2808300" cy="424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525675" y="2042400"/>
            <a:ext cx="2685000" cy="424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 flipH="1" rot="10800000">
            <a:off x="1498440" y="2920730"/>
            <a:ext cx="400200" cy="1188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7"/>
          <p:cNvSpPr/>
          <p:nvPr/>
        </p:nvSpPr>
        <p:spPr>
          <a:xfrm rot="10800000">
            <a:off x="1140882" y="2303860"/>
            <a:ext cx="558000" cy="356400"/>
          </a:xfrm>
          <a:prstGeom prst="rtTriangle">
            <a:avLst/>
          </a:prstGeom>
          <a:solidFill>
            <a:srgbClr val="074E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 rot="10800000">
            <a:off x="1088872" y="2918605"/>
            <a:ext cx="406200" cy="210000"/>
          </a:xfrm>
          <a:prstGeom prst="rtTriangl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1089167" y="2266247"/>
            <a:ext cx="812100" cy="65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1151361" y="2173163"/>
            <a:ext cx="687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7"/>
          <p:cNvSpPr/>
          <p:nvPr/>
        </p:nvSpPr>
        <p:spPr>
          <a:xfrm flipH="1" rot="10800000">
            <a:off x="4965351" y="2918623"/>
            <a:ext cx="354600" cy="1188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7"/>
          <p:cNvSpPr/>
          <p:nvPr/>
        </p:nvSpPr>
        <p:spPr>
          <a:xfrm rot="10800000">
            <a:off x="4400602" y="2303916"/>
            <a:ext cx="494700" cy="356400"/>
          </a:xfrm>
          <a:prstGeom prst="rtTriangle">
            <a:avLst/>
          </a:prstGeom>
          <a:solidFill>
            <a:srgbClr val="074E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 rot="10800000">
            <a:off x="4605359" y="2918661"/>
            <a:ext cx="360000" cy="210000"/>
          </a:xfrm>
          <a:prstGeom prst="rtTriangl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4354868" y="2266304"/>
            <a:ext cx="719700" cy="65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1636427" y="3169314"/>
            <a:ext cx="25743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" sz="20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What is Machine Learning (ML)?</a:t>
            </a:r>
            <a:endParaRPr i="0" sz="2000" u="none" cap="none" strike="noStrik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How is ML different from traditional programming?</a:t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4409995" y="2173220"/>
            <a:ext cx="609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7"/>
          <p:cNvSpPr/>
          <p:nvPr/>
        </p:nvSpPr>
        <p:spPr>
          <a:xfrm rot="10800000">
            <a:off x="7700583" y="2303898"/>
            <a:ext cx="494700" cy="356400"/>
          </a:xfrm>
          <a:prstGeom prst="rtTriangle">
            <a:avLst/>
          </a:prstGeom>
          <a:solidFill>
            <a:srgbClr val="074E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 rot="10800000">
            <a:off x="7654632" y="2918643"/>
            <a:ext cx="360000" cy="210000"/>
          </a:xfrm>
          <a:prstGeom prst="rtTriangl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7654849" y="2266285"/>
            <a:ext cx="719700" cy="65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7709976" y="2173200"/>
            <a:ext cx="609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7"/>
          <p:cNvSpPr/>
          <p:nvPr/>
        </p:nvSpPr>
        <p:spPr>
          <a:xfrm flipH="1" rot="10800000">
            <a:off x="8014795" y="2920730"/>
            <a:ext cx="354600" cy="1188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8083006" y="3203605"/>
            <a:ext cx="2685000" cy="21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Under the hood: ML with Pizza</a:t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4676875" y="3090571"/>
            <a:ext cx="28083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What is the difference between ML, DL, and AI?</a:t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The history of Artificial Intelligence</a:t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11291825" y="2042400"/>
            <a:ext cx="2808300" cy="424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 flipH="1" rot="10800000">
            <a:off x="11592176" y="2918623"/>
            <a:ext cx="354600" cy="118800"/>
          </a:xfrm>
          <a:prstGeom prst="rtTriangl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7"/>
          <p:cNvSpPr/>
          <p:nvPr/>
        </p:nvSpPr>
        <p:spPr>
          <a:xfrm rot="10800000">
            <a:off x="11027427" y="2303916"/>
            <a:ext cx="494700" cy="356400"/>
          </a:xfrm>
          <a:prstGeom prst="rtTriangle">
            <a:avLst/>
          </a:prstGeom>
          <a:solidFill>
            <a:srgbClr val="074E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/>
        </p:nvSpPr>
        <p:spPr>
          <a:xfrm rot="10800000">
            <a:off x="11232184" y="2918661"/>
            <a:ext cx="360000" cy="210000"/>
          </a:xfrm>
          <a:prstGeom prst="rtTriangl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10981693" y="2266304"/>
            <a:ext cx="719700" cy="65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1036820" y="2173220"/>
            <a:ext cx="609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11303700" y="3090571"/>
            <a:ext cx="28083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to Machine Learning APIs</a:t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4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Refine the experiment to get your model's training and testing accuracy to be 90% or more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42" name="Google Shape;642;p54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43" name="Google Shape;643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54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45" name="Google Shape;645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6" name="Google Shape;646;p54"/>
          <p:cNvSpPr/>
          <p:nvPr/>
        </p:nvSpPr>
        <p:spPr>
          <a:xfrm>
            <a:off x="3032265" y="3439250"/>
            <a:ext cx="1125000" cy="11754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7" name="Google Shape;647;p54"/>
          <p:cNvCxnSpPr>
            <a:stCxn id="646" idx="6"/>
            <a:endCxn id="648" idx="2"/>
          </p:cNvCxnSpPr>
          <p:nvPr/>
        </p:nvCxnSpPr>
        <p:spPr>
          <a:xfrm>
            <a:off x="4157265" y="4026950"/>
            <a:ext cx="1234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391758" y="3439250"/>
            <a:ext cx="1125000" cy="11754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9" name="Google Shape;649;p54"/>
          <p:cNvCxnSpPr>
            <a:stCxn id="648" idx="6"/>
            <a:endCxn id="650" idx="2"/>
          </p:cNvCxnSpPr>
          <p:nvPr/>
        </p:nvCxnSpPr>
        <p:spPr>
          <a:xfrm>
            <a:off x="6516758" y="4026950"/>
            <a:ext cx="11970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0" name="Google Shape;650;p54"/>
          <p:cNvSpPr/>
          <p:nvPr/>
        </p:nvSpPr>
        <p:spPr>
          <a:xfrm>
            <a:off x="7713672" y="3439250"/>
            <a:ext cx="1125000" cy="11754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54"/>
          <p:cNvSpPr txBox="1"/>
          <p:nvPr/>
        </p:nvSpPr>
        <p:spPr>
          <a:xfrm>
            <a:off x="2849438" y="4760214"/>
            <a:ext cx="14907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Set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Goal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" name="Google Shape;652;p54"/>
          <p:cNvSpPr txBox="1"/>
          <p:nvPr/>
        </p:nvSpPr>
        <p:spPr>
          <a:xfrm>
            <a:off x="5202348" y="4760214"/>
            <a:ext cx="14907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Split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3" name="Google Shape;653;p54"/>
          <p:cNvSpPr txBox="1"/>
          <p:nvPr/>
        </p:nvSpPr>
        <p:spPr>
          <a:xfrm>
            <a:off x="7259625" y="4760214"/>
            <a:ext cx="20328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4" name="Google Shape;654;p54"/>
          <p:cNvCxnSpPr>
            <a:stCxn id="650" idx="6"/>
            <a:endCxn id="655" idx="2"/>
          </p:cNvCxnSpPr>
          <p:nvPr/>
        </p:nvCxnSpPr>
        <p:spPr>
          <a:xfrm>
            <a:off x="8838672" y="4026950"/>
            <a:ext cx="1363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5" name="Google Shape;655;p54"/>
          <p:cNvSpPr/>
          <p:nvPr/>
        </p:nvSpPr>
        <p:spPr>
          <a:xfrm>
            <a:off x="10202161" y="3439250"/>
            <a:ext cx="1125000" cy="11754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54"/>
          <p:cNvSpPr txBox="1"/>
          <p:nvPr/>
        </p:nvSpPr>
        <p:spPr>
          <a:xfrm>
            <a:off x="9748157" y="4760214"/>
            <a:ext cx="20328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Tweak the model: Run More Experiments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62" name="Google Shape;662;p55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63" name="Google Shape;663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4" name="Google Shape;664;p55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65" name="Google Shape;665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66" name="Google Shape;666;p55"/>
          <p:cNvCxnSpPr>
            <a:stCxn id="667" idx="6"/>
            <a:endCxn id="668" idx="2"/>
          </p:cNvCxnSpPr>
          <p:nvPr/>
        </p:nvCxnSpPr>
        <p:spPr>
          <a:xfrm flipH="1">
            <a:off x="3428162" y="2777210"/>
            <a:ext cx="7797000" cy="600"/>
          </a:xfrm>
          <a:prstGeom prst="bentConnector5">
            <a:avLst>
              <a:gd fmla="val -3054" name="adj1"/>
              <a:gd fmla="val -121887500" name="adj2"/>
              <a:gd fmla="val 103053" name="adj3"/>
            </a:avLst>
          </a:prstGeom>
          <a:noFill/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668" name="Google Shape;668;p55"/>
          <p:cNvSpPr/>
          <p:nvPr/>
        </p:nvSpPr>
        <p:spPr>
          <a:xfrm>
            <a:off x="3428251" y="2284010"/>
            <a:ext cx="806400" cy="9864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9" name="Google Shape;669;p55"/>
          <p:cNvCxnSpPr>
            <a:stCxn id="668" idx="6"/>
            <a:endCxn id="670" idx="2"/>
          </p:cNvCxnSpPr>
          <p:nvPr/>
        </p:nvCxnSpPr>
        <p:spPr>
          <a:xfrm>
            <a:off x="4234651" y="2777210"/>
            <a:ext cx="885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0" name="Google Shape;670;p55"/>
          <p:cNvSpPr/>
          <p:nvPr/>
        </p:nvSpPr>
        <p:spPr>
          <a:xfrm>
            <a:off x="5119984" y="2284010"/>
            <a:ext cx="806400" cy="9864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1" name="Google Shape;671;p55"/>
          <p:cNvCxnSpPr>
            <a:stCxn id="670" idx="6"/>
            <a:endCxn id="672" idx="2"/>
          </p:cNvCxnSpPr>
          <p:nvPr/>
        </p:nvCxnSpPr>
        <p:spPr>
          <a:xfrm>
            <a:off x="5926384" y="2777210"/>
            <a:ext cx="858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6784773" y="2284010"/>
            <a:ext cx="806400" cy="9864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3" name="Google Shape;673;p55"/>
          <p:cNvSpPr txBox="1"/>
          <p:nvPr/>
        </p:nvSpPr>
        <p:spPr>
          <a:xfrm>
            <a:off x="3297165" y="3392716"/>
            <a:ext cx="10689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Set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Goal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4" name="Google Shape;674;p55"/>
          <p:cNvSpPr txBox="1"/>
          <p:nvPr/>
        </p:nvSpPr>
        <p:spPr>
          <a:xfrm>
            <a:off x="4984179" y="3392716"/>
            <a:ext cx="10689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Split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5" name="Google Shape;675;p55"/>
          <p:cNvCxnSpPr>
            <a:stCxn id="672" idx="6"/>
            <a:endCxn id="676" idx="2"/>
          </p:cNvCxnSpPr>
          <p:nvPr/>
        </p:nvCxnSpPr>
        <p:spPr>
          <a:xfrm>
            <a:off x="7591173" y="2777210"/>
            <a:ext cx="9777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6" name="Google Shape;676;p55"/>
          <p:cNvSpPr/>
          <p:nvPr/>
        </p:nvSpPr>
        <p:spPr>
          <a:xfrm>
            <a:off x="8568996" y="2284010"/>
            <a:ext cx="806400" cy="9864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55"/>
          <p:cNvSpPr txBox="1"/>
          <p:nvPr/>
        </p:nvSpPr>
        <p:spPr>
          <a:xfrm>
            <a:off x="8243480" y="3392716"/>
            <a:ext cx="14577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8" name="Google Shape;678;p55"/>
          <p:cNvCxnSpPr>
            <a:stCxn id="676" idx="6"/>
            <a:endCxn id="667" idx="2"/>
          </p:cNvCxnSpPr>
          <p:nvPr/>
        </p:nvCxnSpPr>
        <p:spPr>
          <a:xfrm>
            <a:off x="9375396" y="2777210"/>
            <a:ext cx="10434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9" name="Google Shape;679;p55"/>
          <p:cNvSpPr txBox="1"/>
          <p:nvPr/>
        </p:nvSpPr>
        <p:spPr>
          <a:xfrm>
            <a:off x="10062250" y="3639024"/>
            <a:ext cx="1545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p55"/>
          <p:cNvSpPr/>
          <p:nvPr/>
        </p:nvSpPr>
        <p:spPr>
          <a:xfrm>
            <a:off x="10418762" y="2284010"/>
            <a:ext cx="806400" cy="9864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0" name="Google Shape;680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6462" y="4857778"/>
            <a:ext cx="10113876" cy="1835522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5"/>
          <p:cNvSpPr txBox="1"/>
          <p:nvPr/>
        </p:nvSpPr>
        <p:spPr>
          <a:xfrm>
            <a:off x="6524998" y="3392716"/>
            <a:ext cx="14577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6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Tweak the model: Run More Experiments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87" name="Google Shape;687;p56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88" name="Google Shape;688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9" name="Google Shape;689;p56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90" name="Google Shape;690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91" name="Google Shape;691;p56"/>
          <p:cNvCxnSpPr>
            <a:stCxn id="692" idx="6"/>
            <a:endCxn id="693" idx="2"/>
          </p:cNvCxnSpPr>
          <p:nvPr/>
        </p:nvCxnSpPr>
        <p:spPr>
          <a:xfrm flipH="1">
            <a:off x="3002755" y="2756577"/>
            <a:ext cx="8523000" cy="600"/>
          </a:xfrm>
          <a:prstGeom prst="bentConnector5">
            <a:avLst>
              <a:gd fmla="val -2794" name="adj1"/>
              <a:gd fmla="val -119762500" name="adj2"/>
              <a:gd fmla="val 102793" name="adj3"/>
            </a:avLst>
          </a:prstGeom>
          <a:noFill/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693" name="Google Shape;693;p56"/>
          <p:cNvSpPr/>
          <p:nvPr/>
        </p:nvSpPr>
        <p:spPr>
          <a:xfrm>
            <a:off x="3002792" y="2276127"/>
            <a:ext cx="881700" cy="960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94" name="Google Shape;694;p56"/>
          <p:cNvCxnSpPr>
            <a:stCxn id="693" idx="6"/>
            <a:endCxn id="695" idx="2"/>
          </p:cNvCxnSpPr>
          <p:nvPr/>
        </p:nvCxnSpPr>
        <p:spPr>
          <a:xfrm>
            <a:off x="3884492" y="2756577"/>
            <a:ext cx="967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5" name="Google Shape;695;p56"/>
          <p:cNvSpPr/>
          <p:nvPr/>
        </p:nvSpPr>
        <p:spPr>
          <a:xfrm>
            <a:off x="4852010" y="2276127"/>
            <a:ext cx="881700" cy="9609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96" name="Google Shape;696;p56"/>
          <p:cNvCxnSpPr>
            <a:stCxn id="695" idx="6"/>
            <a:endCxn id="697" idx="2"/>
          </p:cNvCxnSpPr>
          <p:nvPr/>
        </p:nvCxnSpPr>
        <p:spPr>
          <a:xfrm>
            <a:off x="5733710" y="2756577"/>
            <a:ext cx="9381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7" name="Google Shape;697;p56"/>
          <p:cNvSpPr/>
          <p:nvPr/>
        </p:nvSpPr>
        <p:spPr>
          <a:xfrm>
            <a:off x="6671776" y="2276127"/>
            <a:ext cx="881700" cy="960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56"/>
          <p:cNvSpPr txBox="1"/>
          <p:nvPr/>
        </p:nvSpPr>
        <p:spPr>
          <a:xfrm>
            <a:off x="2859503" y="3355903"/>
            <a:ext cx="11682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Set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Goal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56"/>
          <p:cNvSpPr txBox="1"/>
          <p:nvPr/>
        </p:nvSpPr>
        <p:spPr>
          <a:xfrm>
            <a:off x="4703563" y="3355903"/>
            <a:ext cx="11682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Split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0" name="Google Shape;700;p56"/>
          <p:cNvCxnSpPr>
            <a:stCxn id="697" idx="6"/>
            <a:endCxn id="701" idx="2"/>
          </p:cNvCxnSpPr>
          <p:nvPr/>
        </p:nvCxnSpPr>
        <p:spPr>
          <a:xfrm>
            <a:off x="7553476" y="2756577"/>
            <a:ext cx="10686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1" name="Google Shape;701;p56"/>
          <p:cNvSpPr/>
          <p:nvPr/>
        </p:nvSpPr>
        <p:spPr>
          <a:xfrm>
            <a:off x="8622093" y="2276127"/>
            <a:ext cx="881700" cy="960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2" name="Google Shape;702;p56"/>
          <p:cNvSpPr txBox="1"/>
          <p:nvPr/>
        </p:nvSpPr>
        <p:spPr>
          <a:xfrm>
            <a:off x="8266274" y="3355903"/>
            <a:ext cx="1593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3" name="Google Shape;703;p56"/>
          <p:cNvCxnSpPr>
            <a:stCxn id="701" idx="6"/>
            <a:endCxn id="692" idx="2"/>
          </p:cNvCxnSpPr>
          <p:nvPr/>
        </p:nvCxnSpPr>
        <p:spPr>
          <a:xfrm>
            <a:off x="9503793" y="2756577"/>
            <a:ext cx="1140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4" name="Google Shape;704;p56"/>
          <p:cNvSpPr txBox="1"/>
          <p:nvPr/>
        </p:nvSpPr>
        <p:spPr>
          <a:xfrm>
            <a:off x="10254355" y="3595785"/>
            <a:ext cx="1689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56"/>
          <p:cNvSpPr/>
          <p:nvPr/>
        </p:nvSpPr>
        <p:spPr>
          <a:xfrm>
            <a:off x="10644055" y="2276127"/>
            <a:ext cx="881700" cy="9609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5" name="Google Shape;705;p56"/>
          <p:cNvPicPr preferRelativeResize="0"/>
          <p:nvPr/>
        </p:nvPicPr>
        <p:blipFill rotWithShape="1">
          <a:blip r:embed="rId5">
            <a:alphaModFix/>
          </a:blip>
          <a:srcRect b="1342" l="0" r="0" t="1342"/>
          <a:stretch/>
        </p:blipFill>
        <p:spPr>
          <a:xfrm>
            <a:off x="2480750" y="4509789"/>
            <a:ext cx="9668902" cy="231293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6"/>
          <p:cNvSpPr txBox="1"/>
          <p:nvPr/>
        </p:nvSpPr>
        <p:spPr>
          <a:xfrm>
            <a:off x="6387817" y="3355903"/>
            <a:ext cx="1593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7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Tweak the model: Run More Experiments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12" name="Google Shape;712;p57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713" name="Google Shape;713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Google Shape;714;p57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715" name="Google Shape;715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16" name="Google Shape;716;p57"/>
          <p:cNvCxnSpPr>
            <a:stCxn id="717" idx="6"/>
            <a:endCxn id="718" idx="2"/>
          </p:cNvCxnSpPr>
          <p:nvPr/>
        </p:nvCxnSpPr>
        <p:spPr>
          <a:xfrm flipH="1">
            <a:off x="2238367" y="2568735"/>
            <a:ext cx="9677400" cy="600"/>
          </a:xfrm>
          <a:prstGeom prst="bentConnector5">
            <a:avLst>
              <a:gd fmla="val -2638" name="adj1"/>
              <a:gd fmla="val -121087500" name="adj2"/>
              <a:gd fmla="val 102639" name="adj3"/>
            </a:avLst>
          </a:prstGeom>
          <a:noFill/>
          <a:ln cap="flat" cmpd="sng" w="2857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718" name="Google Shape;718;p57"/>
          <p:cNvSpPr/>
          <p:nvPr/>
        </p:nvSpPr>
        <p:spPr>
          <a:xfrm>
            <a:off x="2238258" y="2018685"/>
            <a:ext cx="1001100" cy="1100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19" name="Google Shape;719;p57"/>
          <p:cNvCxnSpPr>
            <a:stCxn id="718" idx="6"/>
            <a:endCxn id="720" idx="2"/>
          </p:cNvCxnSpPr>
          <p:nvPr/>
        </p:nvCxnSpPr>
        <p:spPr>
          <a:xfrm>
            <a:off x="3239358" y="2568735"/>
            <a:ext cx="10986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0" name="Google Shape;720;p57"/>
          <p:cNvSpPr/>
          <p:nvPr/>
        </p:nvSpPr>
        <p:spPr>
          <a:xfrm>
            <a:off x="4337986" y="2018685"/>
            <a:ext cx="1001100" cy="1100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1" name="Google Shape;721;p57"/>
          <p:cNvCxnSpPr>
            <a:stCxn id="720" idx="6"/>
            <a:endCxn id="722" idx="2"/>
          </p:cNvCxnSpPr>
          <p:nvPr/>
        </p:nvCxnSpPr>
        <p:spPr>
          <a:xfrm>
            <a:off x="5339086" y="2568735"/>
            <a:ext cx="1065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2" name="Google Shape;722;p57"/>
          <p:cNvSpPr/>
          <p:nvPr/>
        </p:nvSpPr>
        <p:spPr>
          <a:xfrm>
            <a:off x="6404272" y="2018685"/>
            <a:ext cx="1001100" cy="11001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p57"/>
          <p:cNvSpPr txBox="1"/>
          <p:nvPr/>
        </p:nvSpPr>
        <p:spPr>
          <a:xfrm>
            <a:off x="2075559" y="3254784"/>
            <a:ext cx="13266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Set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Goal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4" name="Google Shape;724;p57"/>
          <p:cNvSpPr txBox="1"/>
          <p:nvPr/>
        </p:nvSpPr>
        <p:spPr>
          <a:xfrm>
            <a:off x="4169430" y="3254784"/>
            <a:ext cx="13266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Split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5" name="Google Shape;725;p57"/>
          <p:cNvSpPr txBox="1"/>
          <p:nvPr/>
        </p:nvSpPr>
        <p:spPr>
          <a:xfrm>
            <a:off x="6081846" y="3254784"/>
            <a:ext cx="18093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6" name="Google Shape;726;p57"/>
          <p:cNvCxnSpPr>
            <a:stCxn id="722" idx="6"/>
            <a:endCxn id="727" idx="2"/>
          </p:cNvCxnSpPr>
          <p:nvPr/>
        </p:nvCxnSpPr>
        <p:spPr>
          <a:xfrm>
            <a:off x="7405372" y="2568735"/>
            <a:ext cx="12135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7" name="Google Shape;727;p57"/>
          <p:cNvSpPr/>
          <p:nvPr/>
        </p:nvSpPr>
        <p:spPr>
          <a:xfrm>
            <a:off x="8618795" y="2018685"/>
            <a:ext cx="1001100" cy="1100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57"/>
          <p:cNvSpPr txBox="1"/>
          <p:nvPr/>
        </p:nvSpPr>
        <p:spPr>
          <a:xfrm>
            <a:off x="8214774" y="3254784"/>
            <a:ext cx="18093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9" name="Google Shape;729;p57"/>
          <p:cNvCxnSpPr>
            <a:stCxn id="727" idx="6"/>
            <a:endCxn id="717" idx="2"/>
          </p:cNvCxnSpPr>
          <p:nvPr/>
        </p:nvCxnSpPr>
        <p:spPr>
          <a:xfrm>
            <a:off x="9619895" y="2568735"/>
            <a:ext cx="12948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0" name="Google Shape;730;p57"/>
          <p:cNvSpPr txBox="1"/>
          <p:nvPr/>
        </p:nvSpPr>
        <p:spPr>
          <a:xfrm>
            <a:off x="10472176" y="3529394"/>
            <a:ext cx="19182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0" i="0" sz="20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p57"/>
          <p:cNvSpPr/>
          <p:nvPr/>
        </p:nvSpPr>
        <p:spPr>
          <a:xfrm>
            <a:off x="10914667" y="2018685"/>
            <a:ext cx="1001100" cy="11001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0" i="0" sz="2400" u="none" cap="none" strike="noStrik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1" name="Google Shape;73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6742" y="4761118"/>
            <a:ext cx="4056235" cy="253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8"/>
          <p:cNvSpPr txBox="1"/>
          <p:nvPr/>
        </p:nvSpPr>
        <p:spPr>
          <a:xfrm>
            <a:off x="707125" y="3269950"/>
            <a:ext cx="86103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What about photos of </a:t>
            </a:r>
            <a:r>
              <a:rPr b="1" i="1"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everything?</a:t>
            </a:r>
            <a:endParaRPr b="1" i="1"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37" name="Google Shape;737;p58"/>
          <p:cNvPicPr preferRelativeResize="0"/>
          <p:nvPr/>
        </p:nvPicPr>
        <p:blipFill rotWithShape="1">
          <a:blip r:embed="rId3">
            <a:alphaModFix/>
          </a:blip>
          <a:srcRect b="0" l="0" r="53375" t="0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8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39" name="Google Shape;73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9"/>
          <p:cNvSpPr txBox="1"/>
          <p:nvPr/>
        </p:nvSpPr>
        <p:spPr>
          <a:xfrm>
            <a:off x="707125" y="3269950"/>
            <a:ext cx="93489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What about other types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</a:t>
            </a: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f unstructured data?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Video, audio, text...</a:t>
            </a:r>
            <a:endParaRPr b="1" i="1"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45" name="Google Shape;745;p59"/>
          <p:cNvPicPr preferRelativeResize="0"/>
          <p:nvPr/>
        </p:nvPicPr>
        <p:blipFill rotWithShape="1">
          <a:blip r:embed="rId3">
            <a:alphaModFix/>
          </a:blip>
          <a:srcRect b="0" l="0" r="53375" t="0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9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47" name="Google Shape;74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0"/>
          <p:cNvSpPr txBox="1"/>
          <p:nvPr/>
        </p:nvSpPr>
        <p:spPr>
          <a:xfrm>
            <a:off x="914400" y="508275"/>
            <a:ext cx="11830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Two ways Google can help us </a:t>
            </a: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benefit</a:t>
            </a: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from ML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53" name="Google Shape;753;p60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754" name="Google Shape;754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5" name="Google Shape;755;p60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756" name="Google Shape;756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7" name="Google Shape;757;p60"/>
          <p:cNvPicPr preferRelativeResize="0"/>
          <p:nvPr/>
        </p:nvPicPr>
        <p:blipFill rotWithShape="1">
          <a:blip r:embed="rId5">
            <a:alphaModFix/>
          </a:blip>
          <a:srcRect b="12293" l="3445" r="3427" t="19105"/>
          <a:stretch/>
        </p:blipFill>
        <p:spPr>
          <a:xfrm>
            <a:off x="1220675" y="1723125"/>
            <a:ext cx="12189060" cy="50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1"/>
          <p:cNvSpPr txBox="1"/>
          <p:nvPr/>
        </p:nvSpPr>
        <p:spPr>
          <a:xfrm>
            <a:off x="707125" y="3269950"/>
            <a:ext cx="71646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What is the Google Vision API?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63" name="Google Shape;763;p61"/>
          <p:cNvPicPr preferRelativeResize="0"/>
          <p:nvPr/>
        </p:nvPicPr>
        <p:blipFill rotWithShape="1">
          <a:blip r:embed="rId3">
            <a:alphaModFix/>
          </a:blip>
          <a:srcRect b="0" l="0" r="53375" t="0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1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65" name="Google Shape;7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2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Vision API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2" name="Google Shape;772;p62"/>
          <p:cNvSpPr txBox="1"/>
          <p:nvPr/>
        </p:nvSpPr>
        <p:spPr>
          <a:xfrm>
            <a:off x="1371610" y="31691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Complex image detection with a simple REST request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3" name="Google Shape;773;p62"/>
          <p:cNvSpPr txBox="1"/>
          <p:nvPr/>
        </p:nvSpPr>
        <p:spPr>
          <a:xfrm>
            <a:off x="1371600" y="38439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The Cloud Vision API gives you contextual data on your images by leveraging Google’s vast network of machine learning expertise with a single API request. It uses a pre-trained model trained on a large dataset of images, similar to the models used to power Google Photos.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74" name="Google Shape;774;p62"/>
          <p:cNvGrpSpPr/>
          <p:nvPr/>
        </p:nvGrpSpPr>
        <p:grpSpPr>
          <a:xfrm>
            <a:off x="11659923" y="5560344"/>
            <a:ext cx="5671833" cy="1485229"/>
            <a:chOff x="386281" y="563900"/>
            <a:chExt cx="5867819" cy="1536550"/>
          </a:xfrm>
        </p:grpSpPr>
        <p:pic>
          <p:nvPicPr>
            <p:cNvPr id="775" name="Google Shape;775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6" name="Google Shape;776;p62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777" name="Google Shape;777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3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3" name="Google Shape;7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1"/>
            <a:ext cx="14630400" cy="822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707125" y="3269950"/>
            <a:ext cx="72435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Let’s try some 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human-powered image detection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0" l="0" r="53375" t="0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4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Vision API: 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cloud.google.com/vision/</a:t>
            </a:r>
            <a:endParaRPr sz="2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89" name="Google Shape;789;p64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790" name="Google Shape;790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1" name="Google Shape;791;p64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792" name="Google Shape;792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3" name="Google Shape;79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7550" y="1741713"/>
            <a:ext cx="9675301" cy="51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4043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5"/>
          <p:cNvSpPr txBox="1"/>
          <p:nvPr>
            <p:ph idx="4294967295" type="body"/>
          </p:nvPr>
        </p:nvSpPr>
        <p:spPr>
          <a:xfrm>
            <a:off x="1371600" y="936700"/>
            <a:ext cx="12322200" cy="6378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landmarkAnnotations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mid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"/m/04x4w7",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description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"25 de Abril Bridge",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score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0.87690926,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boundingPoly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vertices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87,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138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},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...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]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locations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latLng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latitude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38.693791,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longitude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-9.177360534667969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}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}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]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]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4043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6"/>
          <p:cNvSpPr txBox="1"/>
          <p:nvPr>
            <p:ph idx="4294967295" type="body"/>
          </p:nvPr>
        </p:nvSpPr>
        <p:spPr>
          <a:xfrm>
            <a:off x="1371600" y="936700"/>
            <a:ext cx="12322200" cy="6378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webEntities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entityId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"/m/04x4w7",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description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"25 de Abril Bridge"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entityId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"/m/0gnqtl",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description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"Christ the King"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entityId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"/m/02snjn",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description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"University of Lisbon"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...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4043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7"/>
          <p:cNvSpPr txBox="1"/>
          <p:nvPr>
            <p:ph idx="4294967295" type="body"/>
          </p:nvPr>
        </p:nvSpPr>
        <p:spPr>
          <a:xfrm>
            <a:off x="1371600" y="936700"/>
            <a:ext cx="12322200" cy="6378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fullMatchingImages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url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"http://travelanddance.be/onewebmedia/55%20lisbon.jpg"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...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],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visuallySimilarImages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url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"http://2.bp.blogspot.com/-3QFcsa0kJFE/TjLxF5MgbHI/AAAAAAAADZE/mp6gmJbmZDo/s400/puente+25.jpg"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...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],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pagesWithMatchingImages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url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"https://www.youtube.com/watch?v=OJirc431z2Y"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...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8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Language Understanding </a:t>
            </a: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API: </a:t>
            </a:r>
            <a:r>
              <a:rPr lang="en" sz="2400" u="sng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cloud.google.com/natural-language/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14" name="Google Shape;814;p68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815" name="Google Shape;815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p68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17" name="Google Shape;817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8" name="Google Shape;818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0850" y="1785450"/>
            <a:ext cx="9892373" cy="53171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9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Speech API: 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cloud.google.com/speech/</a:t>
            </a:r>
            <a:endParaRPr sz="2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24" name="Google Shape;824;p69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825" name="Google Shape;825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69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27" name="Google Shape;827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8" name="Google Shape;828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9900" y="1741450"/>
            <a:ext cx="10990600" cy="5128939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0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This is just a Start!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4" name="Google Shape;834;p70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5" name="Google Shape;835;p70"/>
          <p:cNvSpPr txBox="1"/>
          <p:nvPr/>
        </p:nvSpPr>
        <p:spPr>
          <a:xfrm>
            <a:off x="4267200" y="3268175"/>
            <a:ext cx="76191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You Will Have an AI Doctor</a:t>
            </a:r>
            <a:endParaRPr sz="25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Your Boss Will be a Bot</a:t>
            </a:r>
            <a:endParaRPr sz="25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There Will be Robot Criminals</a:t>
            </a:r>
            <a:endParaRPr sz="25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Robots Will Beat Us at Sports</a:t>
            </a:r>
            <a:endParaRPr sz="25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News Will Not be Written by Humans, </a:t>
            </a:r>
            <a:r>
              <a:rPr i="1" lang="en" sz="25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Poems too!</a:t>
            </a:r>
            <a:endParaRPr i="1" sz="25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We Will Live as Chatbots After We Die</a:t>
            </a:r>
            <a:endParaRPr sz="25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The day is not so far when there will be all Robot Speakers in DevFest Gandhinagar !?</a:t>
            </a:r>
            <a:endParaRPr b="1" i="1" sz="25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36" name="Google Shape;836;p70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837" name="Google Shape;837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8" name="Google Shape;838;p70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39" name="Google Shape;839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0" name="Google Shape;840;p70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70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70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70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70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5" name="Google Shape;845;p70"/>
          <p:cNvCxnSpPr>
            <a:stCxn id="846" idx="6"/>
            <a:endCxn id="847" idx="5"/>
          </p:cNvCxnSpPr>
          <p:nvPr/>
        </p:nvCxnSpPr>
        <p:spPr>
          <a:xfrm flipH="1" rot="10800000">
            <a:off x="1429980" y="2758927"/>
            <a:ext cx="2610300" cy="5083500"/>
          </a:xfrm>
          <a:prstGeom prst="bentConnector4">
            <a:avLst>
              <a:gd fmla="val 49991" name="adj1"/>
              <a:gd fmla="val 100549" name="adj2"/>
            </a:avLst>
          </a:prstGeom>
          <a:noFill/>
          <a:ln cap="flat" cmpd="sng" w="381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70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EA433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70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0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70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0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70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70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70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t" bIns="73150" lIns="73150" spcFirstLastPara="1" rIns="73150" wrap="square" tIns="73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1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9" name="Google Shape;8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71"/>
          <p:cNvSpPr txBox="1"/>
          <p:nvPr/>
        </p:nvSpPr>
        <p:spPr>
          <a:xfrm>
            <a:off x="337725" y="294175"/>
            <a:ext cx="138228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AI could be the reason why we've never met Aliens</a:t>
            </a:r>
            <a:endParaRPr b="1" i="1" sz="4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Elon Musk described AI as an “existential threat” to humanity, meaning that it could </a:t>
            </a:r>
            <a:endParaRPr sz="2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erase mankind from the universe entirely</a:t>
            </a:r>
            <a:endParaRPr sz="2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72"/>
          <p:cNvSpPr txBox="1"/>
          <p:nvPr/>
        </p:nvSpPr>
        <p:spPr>
          <a:xfrm>
            <a:off x="914410" y="2986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7" name="Google Shape;867;p72"/>
          <p:cNvSpPr txBox="1"/>
          <p:nvPr/>
        </p:nvSpPr>
        <p:spPr>
          <a:xfrm>
            <a:off x="914410" y="4179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Comments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Suggestions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68" name="Google Shape;868;p72"/>
          <p:cNvGrpSpPr/>
          <p:nvPr/>
        </p:nvGrpSpPr>
        <p:grpSpPr>
          <a:xfrm>
            <a:off x="691081" y="563900"/>
            <a:ext cx="5867819" cy="1536550"/>
            <a:chOff x="386281" y="563900"/>
            <a:chExt cx="5867819" cy="1536550"/>
          </a:xfrm>
        </p:grpSpPr>
        <p:pic>
          <p:nvPicPr>
            <p:cNvPr id="869" name="Google Shape;869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" name="Google Shape;870;p72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71" name="Google Shape;871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73"/>
          <p:cNvSpPr txBox="1"/>
          <p:nvPr/>
        </p:nvSpPr>
        <p:spPr>
          <a:xfrm>
            <a:off x="2716825" y="6475700"/>
            <a:ext cx="62202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Charmi Chokshi</a:t>
            </a:r>
            <a:endParaRPr sz="240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              </a:t>
            </a:r>
            <a:r>
              <a:rPr lang="en" sz="25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charmichokshi</a:t>
            </a:r>
            <a:endParaRPr sz="25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878" name="Google Shape;878;p73"/>
          <p:cNvGrpSpPr/>
          <p:nvPr/>
        </p:nvGrpSpPr>
        <p:grpSpPr>
          <a:xfrm>
            <a:off x="686381" y="563900"/>
            <a:ext cx="5867819" cy="1536550"/>
            <a:chOff x="386281" y="563900"/>
            <a:chExt cx="5867819" cy="1536550"/>
          </a:xfrm>
        </p:grpSpPr>
        <p:pic>
          <p:nvPicPr>
            <p:cNvPr id="879" name="Google Shape;879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0" name="Google Shape;880;p73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81" name="Google Shape;881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2" name="Google Shape;882;p73"/>
          <p:cNvSpPr txBox="1"/>
          <p:nvPr/>
        </p:nvSpPr>
        <p:spPr>
          <a:xfrm>
            <a:off x="847125" y="3400000"/>
            <a:ext cx="61458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83" name="Google Shape;88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124" y="6252650"/>
            <a:ext cx="1594425" cy="156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73"/>
          <p:cNvPicPr preferRelativeResize="0"/>
          <p:nvPr/>
        </p:nvPicPr>
        <p:blipFill rotWithShape="1">
          <a:blip r:embed="rId7">
            <a:alphaModFix/>
          </a:blip>
          <a:srcRect b="52075" l="7756" r="52402" t="8083"/>
          <a:stretch/>
        </p:blipFill>
        <p:spPr>
          <a:xfrm>
            <a:off x="2845775" y="7052325"/>
            <a:ext cx="363175" cy="3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5778" y="7052328"/>
            <a:ext cx="363159" cy="363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would we do this without ML?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8" name="Google Shape;178;p29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179" name="Google Shape;17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9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81" name="Google Shape;181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9"/>
          <p:cNvPicPr preferRelativeResize="0"/>
          <p:nvPr/>
        </p:nvPicPr>
        <p:blipFill rotWithShape="1">
          <a:blip r:embed="rId5">
            <a:alphaModFix/>
          </a:blip>
          <a:srcRect b="15702" l="16953" r="17665" t="20517"/>
          <a:stretch/>
        </p:blipFill>
        <p:spPr>
          <a:xfrm>
            <a:off x="2993150" y="2022825"/>
            <a:ext cx="8644099" cy="474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would we do this without ML?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88" name="Google Shape;188;p30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189" name="Google Shape;18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30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91" name="Google Shape;19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30"/>
          <p:cNvPicPr preferRelativeResize="0"/>
          <p:nvPr/>
        </p:nvPicPr>
        <p:blipFill rotWithShape="1">
          <a:blip r:embed="rId5">
            <a:alphaModFix/>
          </a:blip>
          <a:srcRect b="18501" l="18931" r="17669" t="27916"/>
          <a:stretch/>
        </p:blipFill>
        <p:spPr>
          <a:xfrm>
            <a:off x="3251325" y="2602100"/>
            <a:ext cx="8373249" cy="39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would we do this without ML?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98" name="Google Shape;198;p31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199" name="Google Shape;19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31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01" name="Google Shape;20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2" name="Google Shape;202;p31"/>
          <p:cNvPicPr preferRelativeResize="0"/>
          <p:nvPr/>
        </p:nvPicPr>
        <p:blipFill rotWithShape="1">
          <a:blip r:embed="rId5">
            <a:alphaModFix/>
          </a:blip>
          <a:srcRect b="15702" l="16953" r="17665" t="20517"/>
          <a:stretch/>
        </p:blipFill>
        <p:spPr>
          <a:xfrm>
            <a:off x="326150" y="2022825"/>
            <a:ext cx="8644099" cy="474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6325" y="2905313"/>
            <a:ext cx="3783275" cy="29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Traditional Programming vs ML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9" name="Google Shape;209;p32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210" name="Google Shape;21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32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12" name="Google Shape;21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2"/>
          <p:cNvSpPr/>
          <p:nvPr/>
        </p:nvSpPr>
        <p:spPr>
          <a:xfrm>
            <a:off x="7988362" y="2200001"/>
            <a:ext cx="3666900" cy="479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3571935" y="2200001"/>
            <a:ext cx="3666900" cy="479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2"/>
          <p:cNvSpPr/>
          <p:nvPr/>
        </p:nvSpPr>
        <p:spPr>
          <a:xfrm flipH="1" rot="10800000">
            <a:off x="3534731" y="3087257"/>
            <a:ext cx="546300" cy="120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32"/>
          <p:cNvSpPr/>
          <p:nvPr/>
        </p:nvSpPr>
        <p:spPr>
          <a:xfrm rot="10800000">
            <a:off x="3356130" y="3085137"/>
            <a:ext cx="555000" cy="212100"/>
          </a:xfrm>
          <a:prstGeom prst="rtTriangl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3334450" y="2426125"/>
            <a:ext cx="750300" cy="659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2"/>
          <p:cNvSpPr/>
          <p:nvPr/>
        </p:nvSpPr>
        <p:spPr>
          <a:xfrm flipH="1" rot="10800000">
            <a:off x="8040082" y="3085128"/>
            <a:ext cx="369900" cy="120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2"/>
          <p:cNvSpPr/>
          <p:nvPr/>
        </p:nvSpPr>
        <p:spPr>
          <a:xfrm rot="10800000">
            <a:off x="7712720" y="2464192"/>
            <a:ext cx="515700" cy="360000"/>
          </a:xfrm>
          <a:prstGeom prst="rtTriangle">
            <a:avLst/>
          </a:prstGeom>
          <a:solidFill>
            <a:srgbClr val="074E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2"/>
          <p:cNvSpPr/>
          <p:nvPr/>
        </p:nvSpPr>
        <p:spPr>
          <a:xfrm rot="10800000">
            <a:off x="7664790" y="3085193"/>
            <a:ext cx="375300" cy="212100"/>
          </a:xfrm>
          <a:prstGeom prst="rtTriangl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32"/>
          <p:cNvSpPr/>
          <p:nvPr/>
        </p:nvSpPr>
        <p:spPr>
          <a:xfrm>
            <a:off x="7665012" y="2426179"/>
            <a:ext cx="750300" cy="659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3808451" y="3823983"/>
            <a:ext cx="3171600" cy="3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Explicit instructions from programmer</a:t>
            </a:r>
            <a:b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Improvements come from better algorithms</a:t>
            </a:r>
            <a:b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i="0" sz="2500" u="none" cap="none" strike="noStrik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7722483" y="2332149"/>
            <a:ext cx="6354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8161126" y="3597483"/>
            <a:ext cx="3261600" cy="3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System learns patterns from data</a:t>
            </a:r>
            <a:b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Improvements may also come from additional data</a:t>
            </a:r>
            <a:br>
              <a:rPr i="0" lang="en" sz="25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i="1" sz="2500" u="none" cap="none" strike="noStrik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2500" u="none" cap="none" strike="noStrik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4164618" y="1885250"/>
            <a:ext cx="2865600" cy="19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3000" u="sng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Traditional Programming</a:t>
            </a:r>
            <a:endParaRPr i="0" sz="3000" u="sng" cap="none" strike="noStrik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8466026" y="1885250"/>
            <a:ext cx="2865600" cy="19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3000" u="sng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i="0" sz="3000" u="sng" cap="none" strike="noStrik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What is Machine Learning?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2" name="Google Shape;232;p33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233" name="Google Shape;23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3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35" name="Google Shape;23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33"/>
          <p:cNvSpPr txBox="1"/>
          <p:nvPr/>
        </p:nvSpPr>
        <p:spPr>
          <a:xfrm>
            <a:off x="6492002" y="4429519"/>
            <a:ext cx="16578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0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Collect Data</a:t>
            </a:r>
            <a:endParaRPr b="1" i="0" sz="2000" u="none" cap="none" strike="noStrik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3654732" y="4799089"/>
            <a:ext cx="209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0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Define Objective</a:t>
            </a:r>
            <a:endParaRPr b="1" i="0" sz="2000" u="none" cap="none" strike="noStrik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8" name="Google Shape;238;p33"/>
          <p:cNvCxnSpPr/>
          <p:nvPr/>
        </p:nvCxnSpPr>
        <p:spPr>
          <a:xfrm>
            <a:off x="2685088" y="4034804"/>
            <a:ext cx="13164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9" name="Google Shape;239;p33"/>
          <p:cNvSpPr txBox="1"/>
          <p:nvPr/>
        </p:nvSpPr>
        <p:spPr>
          <a:xfrm>
            <a:off x="8762752" y="4782025"/>
            <a:ext cx="2353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0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Train and Test Model</a:t>
            </a:r>
            <a:endParaRPr b="1" i="0" sz="2000" u="none" cap="none" strike="noStrik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0" name="Google Shape;240;p33"/>
          <p:cNvCxnSpPr/>
          <p:nvPr/>
        </p:nvCxnSpPr>
        <p:spPr>
          <a:xfrm>
            <a:off x="8066994" y="4034804"/>
            <a:ext cx="13164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1" name="Google Shape;241;p33"/>
          <p:cNvCxnSpPr>
            <a:stCxn id="242" idx="2"/>
            <a:endCxn id="236" idx="2"/>
          </p:cNvCxnSpPr>
          <p:nvPr/>
        </p:nvCxnSpPr>
        <p:spPr>
          <a:xfrm rot="5400000">
            <a:off x="9979605" y="2905481"/>
            <a:ext cx="82800" cy="5400000"/>
          </a:xfrm>
          <a:prstGeom prst="bentConnector3">
            <a:avLst>
              <a:gd fmla="val 651088" name="adj1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43" name="Google Shape;243;p33"/>
          <p:cNvGrpSpPr/>
          <p:nvPr/>
        </p:nvGrpSpPr>
        <p:grpSpPr>
          <a:xfrm>
            <a:off x="11361162" y="3329343"/>
            <a:ext cx="2719687" cy="2234737"/>
            <a:chOff x="6987425" y="2357190"/>
            <a:chExt cx="1613100" cy="1162110"/>
          </a:xfrm>
        </p:grpSpPr>
        <p:sp>
          <p:nvSpPr>
            <p:cNvPr id="244" name="Google Shape;244;p33"/>
            <p:cNvSpPr/>
            <p:nvPr/>
          </p:nvSpPr>
          <p:spPr>
            <a:xfrm>
              <a:off x="7423084" y="2357190"/>
              <a:ext cx="780600" cy="6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42" name="Google Shape;242;p33"/>
            <p:cNvSpPr txBox="1"/>
            <p:nvPr/>
          </p:nvSpPr>
          <p:spPr>
            <a:xfrm>
              <a:off x="6987425" y="2994000"/>
              <a:ext cx="1613100" cy="52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Predict</a:t>
              </a:r>
              <a:endParaRPr b="1" i="0" sz="20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245" name="Google Shape;245;p33"/>
          <p:cNvCxnSpPr/>
          <p:nvPr/>
        </p:nvCxnSpPr>
        <p:spPr>
          <a:xfrm>
            <a:off x="10778460" y="4034781"/>
            <a:ext cx="13164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p33"/>
          <p:cNvCxnSpPr>
            <a:stCxn id="244" idx="0"/>
            <a:endCxn id="247" idx="0"/>
          </p:cNvCxnSpPr>
          <p:nvPr/>
        </p:nvCxnSpPr>
        <p:spPr>
          <a:xfrm flipH="1" rot="5400000">
            <a:off x="7289829" y="-2134557"/>
            <a:ext cx="184500" cy="10743300"/>
          </a:xfrm>
          <a:prstGeom prst="bentConnector3">
            <a:avLst>
              <a:gd fmla="val 348036" name="adj1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48" name="Google Shape;248;p33"/>
          <p:cNvGrpSpPr/>
          <p:nvPr/>
        </p:nvGrpSpPr>
        <p:grpSpPr>
          <a:xfrm>
            <a:off x="835422" y="3144754"/>
            <a:ext cx="2258397" cy="2094393"/>
            <a:chOff x="744400" y="2261200"/>
            <a:chExt cx="1339500" cy="1089128"/>
          </a:xfrm>
        </p:grpSpPr>
        <p:sp>
          <p:nvSpPr>
            <p:cNvPr id="247" name="Google Shape;247;p33"/>
            <p:cNvSpPr/>
            <p:nvPr/>
          </p:nvSpPr>
          <p:spPr>
            <a:xfrm>
              <a:off x="1051045" y="2261200"/>
              <a:ext cx="780600" cy="68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49" name="Google Shape;249;p33"/>
            <p:cNvSpPr txBox="1"/>
            <p:nvPr/>
          </p:nvSpPr>
          <p:spPr>
            <a:xfrm>
              <a:off x="744400" y="3102228"/>
              <a:ext cx="13395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Focus on User</a:t>
              </a:r>
              <a:endParaRPr b="1" i="0" sz="20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250" name="Google Shape;250;p33"/>
          <p:cNvCxnSpPr/>
          <p:nvPr/>
        </p:nvCxnSpPr>
        <p:spPr>
          <a:xfrm>
            <a:off x="5345871" y="4034804"/>
            <a:ext cx="13164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1" name="Google Shape;251;p33"/>
          <p:cNvSpPr txBox="1"/>
          <p:nvPr/>
        </p:nvSpPr>
        <p:spPr>
          <a:xfrm>
            <a:off x="2130138" y="6747156"/>
            <a:ext cx="103701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System learns patterns from data</a:t>
            </a:r>
            <a:endParaRPr sz="3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7502" y="3258911"/>
            <a:ext cx="1094426" cy="124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6338" y="3258911"/>
            <a:ext cx="1094426" cy="124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29409" y="3258911"/>
            <a:ext cx="1094426" cy="124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23704" y="3229250"/>
            <a:ext cx="1094426" cy="124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06934" y="3329145"/>
            <a:ext cx="1094426" cy="1248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